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7" r:id="rId2"/>
    <p:sldId id="256" r:id="rId3"/>
    <p:sldId id="258" r:id="rId4"/>
    <p:sldId id="259" r:id="rId5"/>
  </p:sldIdLst>
  <p:sldSz cx="9906000" cy="6858000" type="A4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Rg st="1" end="5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7" autoAdjust="0"/>
    <p:restoredTop sz="94605" autoAdjust="0"/>
  </p:normalViewPr>
  <p:slideViewPr>
    <p:cSldViewPr>
      <p:cViewPr varScale="1">
        <p:scale>
          <a:sx n="82" d="100"/>
          <a:sy n="82" d="100"/>
        </p:scale>
        <p:origin x="-1277" y="-91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-2045" y="-77"/>
      </p:cViewPr>
      <p:guideLst>
        <p:guide orient="horz" pos="2160"/>
        <p:guide pos="288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18160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F90B5C90-26DC-43BC-8D28-257B6DF3BDAD}" type="datetimeFigureOut">
              <a:rPr lang="ar-IQ" smtClean="0"/>
              <a:t>06/02/1448</a:t>
            </a:fld>
            <a:endParaRPr lang="ar-IQ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714625" y="514350"/>
            <a:ext cx="371475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518160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AB1BC3D1-9E3A-4D73-9B37-7D82086FA470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731864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BC3D1-9E3A-4D73-9B37-7D82086FA470}" type="slidenum">
              <a:rPr lang="ar-IQ" smtClean="0"/>
              <a:t>1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385367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51663-FFB2-40F6-BB10-40AEA565FBA4}" type="datetime1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0">
        <p14:ferris dir="l"/>
      </p:transition>
    </mc:Choice>
    <mc:Fallback>
      <p:transition spd="slow" advClick="0" advTm="10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1C6B5-6D35-4B88-B223-8EA7A902AA9B}" type="datetime1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0">
        <p14:ferris dir="l"/>
      </p:transition>
    </mc:Choice>
    <mc:Fallback>
      <p:transition spd="slow" advClick="0" advTm="10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76383-0573-4692-950D-67964516B498}" type="datetime1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0">
        <p14:ferris dir="l"/>
      </p:transition>
    </mc:Choice>
    <mc:Fallback>
      <p:transition spd="slow" advClick="0" advTm="10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99355-3A68-4009-A3FE-BA5DC550DF35}" type="datetime1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0">
        <p14:ferris dir="l"/>
      </p:transition>
    </mc:Choice>
    <mc:Fallback>
      <p:transition spd="slow" advClick="0" advTm="10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8710A-17DB-4D3E-B3E8-91E6E283A912}" type="datetime1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0">
        <p14:ferris dir="l"/>
      </p:transition>
    </mc:Choice>
    <mc:Fallback>
      <p:transition spd="slow" advClick="0" advTm="1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EF8B2-6B60-4EC2-813D-575556433E56}" type="datetime1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0">
        <p14:ferris dir="l"/>
      </p:transition>
    </mc:Choice>
    <mc:Fallback>
      <p:transition spd="slow" advClick="0" advTm="10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DBEA0-0D8D-4B08-9B04-3E9AAA8D6C43}" type="datetime1">
              <a:rPr lang="en-US" smtClean="0"/>
              <a:t>7/21/2026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0">
        <p14:ferris dir="l"/>
      </p:transition>
    </mc:Choice>
    <mc:Fallback>
      <p:transition spd="slow" advClick="0" advTm="1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012B2-583A-482F-9A70-A65A32D02A76}" type="datetime1">
              <a:rPr lang="en-US" smtClean="0"/>
              <a:t>7/21/2026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0">
        <p14:ferris dir="l"/>
      </p:transition>
    </mc:Choice>
    <mc:Fallback>
      <p:transition spd="slow" advClick="0" advTm="1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7EBA8-EA9F-474C-AC7A-0447079E9E7F}" type="datetime1">
              <a:rPr lang="en-US" smtClean="0"/>
              <a:t>7/21/2026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0">
        <p14:ferris dir="l"/>
      </p:transition>
    </mc:Choice>
    <mc:Fallback>
      <p:transition spd="slow" advClick="0" advTm="1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CA868-193E-43CA-A3E8-02A1130A1302}" type="datetime1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0">
        <p14:ferris dir="l"/>
      </p:transition>
    </mc:Choice>
    <mc:Fallback>
      <p:transition spd="slow" advClick="0" advTm="10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C12D0-8F9A-4F53-9A2A-F88FBBB53571}" type="datetime1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0">
        <p14:ferris dir="l"/>
      </p:transition>
    </mc:Choice>
    <mc:Fallback>
      <p:transition spd="slow" advClick="0" advTm="1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ADEC0-3E1F-4F26-A07A-3A714A19AE2F}" type="datetime1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3000" advClick="0" advTm="10000">
        <p14:ferris dir="l"/>
      </p:transition>
    </mc:Choice>
    <mc:Fallback>
      <p:transition spd="slow" advClick="0" advTm="10000">
        <p:fade/>
      </p:transition>
    </mc:Fallback>
  </mc:AlternateConten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alphaModFix amt="99000"/>
            <a:lum bright="70000" contrast="-70000"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646853" y="76200"/>
            <a:ext cx="8252927" cy="1938992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r" rtl="1"/>
            <a:r>
              <a:rPr lang="ar-IQ" sz="24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الجامعة التقنية الشمالية</a:t>
            </a:r>
            <a:br>
              <a:rPr lang="ar-IQ" sz="24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ar-IQ" sz="24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ar-IQ" sz="24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ar-IQ" sz="24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الكلية التقنية الهندسية/ الموصل</a:t>
            </a:r>
            <a:br>
              <a:rPr lang="ar-IQ" sz="24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ar-IQ" sz="24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ar-IQ" sz="24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ar-IQ" sz="24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شعبة شؤون الطلبة والتسجيل</a:t>
            </a:r>
            <a:endParaRPr lang="ar-IQ" sz="2400" b="1" cap="all" dirty="0">
              <a:ln w="0"/>
              <a:solidFill>
                <a:schemeClr val="accent6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362200"/>
            <a:ext cx="9829800" cy="286232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IQ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"</a:t>
            </a:r>
            <a:r>
              <a:rPr lang="ar-IQ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أهلاً وسهلاً بكم في رحاب كليتكم.. بيتكم الثاني ومحطة انطلاقكم نحو بناء مستقبل واعد." </a:t>
            </a:r>
            <a:r>
              <a:rPr lang="ar-IQ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/>
            </a:r>
            <a:br>
              <a:rPr lang="ar-IQ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</a:br>
            <a:r>
              <a:rPr lang="ar-IQ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                      </a:t>
            </a:r>
            <a:br>
              <a:rPr lang="ar-IQ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</a:br>
            <a:r>
              <a:rPr lang="ar-IQ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"</a:t>
            </a:r>
            <a:r>
              <a:rPr lang="ar-IQ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مرحباً بمهندسي المستقبل وصناع التغيير، خطوتكم الأولى نحو التميز العلمي والتقني تبدأ من هنا."</a:t>
            </a:r>
          </a:p>
          <a:p>
            <a:pPr algn="ctr"/>
            <a:r>
              <a:rPr lang="ar-IQ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/>
            </a:r>
            <a:br>
              <a:rPr lang="ar-IQ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</a:br>
            <a:r>
              <a:rPr lang="ar-IQ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"</a:t>
            </a:r>
            <a:r>
              <a:rPr lang="ar-IQ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بكم تكتمل مسيرتنا الأكاديمية.. نرحب بطلبتنا الأعزاء في صرحهم العلمي ونتمنى لهم عاماً دراسياً </a:t>
            </a:r>
            <a:r>
              <a:rPr lang="ar-IQ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متميزاً</a:t>
            </a:r>
            <a:endParaRPr lang="ar-IQ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9864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0">
        <p14:ferris dir="l"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9000"/>
            <a:lum bright="70000" contrast="-70000"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0216" y="1575318"/>
            <a:ext cx="9906000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IQ" sz="3600" b="1" dirty="0" smtClean="0">
                <a:solidFill>
                  <a:srgbClr val="FF0000"/>
                </a:solidFill>
                <a:cs typeface="PT Bold Dusky" panose="02010400000000000000" pitchFamily="2" charset="-78"/>
              </a:rPr>
              <a:t>المستمسكات المطلوبة لتسجيل الطلبة الجدد</a:t>
            </a:r>
            <a:br>
              <a:rPr lang="ar-IQ" sz="3600" b="1" dirty="0" smtClean="0">
                <a:solidFill>
                  <a:srgbClr val="FF0000"/>
                </a:solidFill>
                <a:cs typeface="PT Bold Dusky" panose="02010400000000000000" pitchFamily="2" charset="-78"/>
              </a:rPr>
            </a:br>
            <a:r>
              <a:rPr lang="ar-IQ" sz="3600" b="1" dirty="0" smtClean="0">
                <a:solidFill>
                  <a:srgbClr val="FF0000"/>
                </a:solidFill>
                <a:cs typeface="PT Bold Dusky" panose="02010400000000000000" pitchFamily="2" charset="-78"/>
              </a:rPr>
              <a:t>للعام الدراسي </a:t>
            </a:r>
            <a:r>
              <a:rPr lang="ar-IQ" sz="4400" b="1" dirty="0" smtClean="0">
                <a:solidFill>
                  <a:srgbClr val="FF0000"/>
                </a:solidFill>
                <a:cs typeface="PT Bold Dusky" panose="02010400000000000000" pitchFamily="2" charset="-78"/>
              </a:rPr>
              <a:t>2025-2026</a:t>
            </a:r>
            <a:endParaRPr lang="en-US" sz="3600" b="1" dirty="0">
              <a:solidFill>
                <a:srgbClr val="FF0000"/>
              </a:solidFill>
              <a:cs typeface="PT Bold Dusky" panose="02010400000000000000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72200" y="3505200"/>
            <a:ext cx="35814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IQ" sz="3200" b="1" dirty="0" smtClean="0">
                <a:solidFill>
                  <a:srgbClr val="FF0000"/>
                </a:solidFill>
                <a:cs typeface="PT Bold Dusky" panose="02010400000000000000" pitchFamily="2" charset="-78"/>
              </a:rPr>
              <a:t>القبول العام</a:t>
            </a:r>
            <a:endParaRPr lang="ar-IQ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3655004"/>
            <a:ext cx="4150567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ctr">
              <a:defRPr sz="3200" b="1">
                <a:solidFill>
                  <a:srgbClr val="FF0000"/>
                </a:solidFill>
                <a:cs typeface="PT Bold Dusky" panose="02010400000000000000" pitchFamily="2" charset="-78"/>
              </a:defRPr>
            </a:lvl1pPr>
          </a:lstStyle>
          <a:p>
            <a:r>
              <a:rPr lang="ar-IQ" sz="2400" dirty="0"/>
              <a:t>قبول التعليم الحكومي </a:t>
            </a:r>
            <a:r>
              <a:rPr lang="ar-IQ" sz="2400" dirty="0" smtClean="0"/>
              <a:t>الخاص</a:t>
            </a:r>
            <a:br>
              <a:rPr lang="ar-IQ" sz="2400" dirty="0" smtClean="0"/>
            </a:br>
            <a:r>
              <a:rPr lang="ar-IQ" sz="2400" dirty="0" smtClean="0"/>
              <a:t>قبول الدراسة المسائية</a:t>
            </a:r>
            <a:endParaRPr lang="ar-IQ" sz="2400" dirty="0"/>
          </a:p>
        </p:txBody>
      </p:sp>
    </p:spTree>
    <p:extLst>
      <p:ext uri="{BB962C8B-B14F-4D97-AF65-F5344CB8AC3E}">
        <p14:creationId xmlns:p14="http://schemas.microsoft.com/office/powerpoint/2010/main" val="9167756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0">
        <p14:ferris dir="l"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75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152400"/>
            <a:ext cx="990600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IQ" sz="3600" b="1" dirty="0" smtClean="0">
                <a:solidFill>
                  <a:schemeClr val="tx2">
                    <a:lumMod val="50000"/>
                  </a:schemeClr>
                </a:solidFill>
                <a:cs typeface="PT Bold Dusky" panose="02010400000000000000" pitchFamily="2" charset="-78"/>
              </a:rPr>
              <a:t>المستمسكات المطلوبة لتسجيل طلبة </a:t>
            </a:r>
            <a:br>
              <a:rPr lang="ar-IQ" sz="3600" b="1" dirty="0" smtClean="0">
                <a:solidFill>
                  <a:schemeClr val="tx2">
                    <a:lumMod val="50000"/>
                  </a:schemeClr>
                </a:solidFill>
                <a:cs typeface="PT Bold Dusky" panose="02010400000000000000" pitchFamily="2" charset="-78"/>
              </a:rPr>
            </a:br>
            <a:r>
              <a:rPr lang="ar-IQ" sz="3600" b="1" dirty="0" smtClean="0">
                <a:solidFill>
                  <a:schemeClr val="tx2">
                    <a:lumMod val="50000"/>
                  </a:schemeClr>
                </a:solidFill>
                <a:cs typeface="PT Bold Dusky" panose="02010400000000000000" pitchFamily="2" charset="-78"/>
              </a:rPr>
              <a:t>القبول الحكومي العام</a:t>
            </a:r>
            <a:endParaRPr lang="en-US" sz="3600" b="1" dirty="0">
              <a:solidFill>
                <a:schemeClr val="tx2">
                  <a:lumMod val="50000"/>
                </a:schemeClr>
              </a:solidFill>
              <a:cs typeface="PT Bold Dusky" panose="02010400000000000000" pitchFamily="2" charset="-7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6200" y="1276529"/>
            <a:ext cx="9601200" cy="59093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 algn="r" rtl="1">
              <a:lnSpc>
                <a:spcPct val="200000"/>
              </a:lnSpc>
              <a:buFontTx/>
              <a:buChar char="-"/>
            </a:pPr>
            <a:r>
              <a:rPr lang="ar-AE" b="1" dirty="0" smtClean="0"/>
              <a:t>تأييد </a:t>
            </a:r>
            <a:r>
              <a:rPr lang="ar-AE" b="1" dirty="0"/>
              <a:t>بالدرجات الاصلي </a:t>
            </a:r>
            <a:r>
              <a:rPr lang="ar-AE" b="1" dirty="0" smtClean="0"/>
              <a:t> للطالب </a:t>
            </a:r>
            <a:r>
              <a:rPr lang="ar-AE" b="1" dirty="0" smtClean="0">
                <a:solidFill>
                  <a:srgbClr val="C00000"/>
                </a:solidFill>
              </a:rPr>
              <a:t>(لايقبل عنه نسخة)</a:t>
            </a:r>
            <a:br>
              <a:rPr lang="ar-AE" b="1" dirty="0" smtClean="0">
                <a:solidFill>
                  <a:srgbClr val="C00000"/>
                </a:solidFill>
              </a:rPr>
            </a:br>
            <a:r>
              <a:rPr lang="ar-AE" b="1" dirty="0"/>
              <a:t>           (يتم اعتماده لحين جلب الوثيقة الاصلية(ذات الفسفورة) وبخلافه سيتم الغاء قبول الطالب في الكل</a:t>
            </a:r>
            <a:r>
              <a:rPr lang="ar-AE" b="1" dirty="0"/>
              <a:t>ية</a:t>
            </a:r>
            <a:r>
              <a:rPr lang="ar-AE" b="1" dirty="0"/>
              <a:t>)</a:t>
            </a:r>
          </a:p>
          <a:p>
            <a:pPr marL="285750" indent="-285750" algn="just" rtl="1">
              <a:lnSpc>
                <a:spcPct val="200000"/>
              </a:lnSpc>
              <a:buFontTx/>
              <a:buChar char="-"/>
            </a:pPr>
            <a:r>
              <a:rPr lang="ar-AE" b="1" dirty="0"/>
              <a:t>الفحص الطبي:- ويشمل</a:t>
            </a:r>
          </a:p>
          <a:p>
            <a:pPr algn="just" rtl="1">
              <a:lnSpc>
                <a:spcPct val="200000"/>
              </a:lnSpc>
            </a:pPr>
            <a:r>
              <a:rPr lang="ar-AE" dirty="0"/>
              <a:t> </a:t>
            </a:r>
            <a:r>
              <a:rPr lang="ar-AE" dirty="0" smtClean="0"/>
              <a:t>  </a:t>
            </a:r>
            <a:r>
              <a:rPr lang="ar-AE" b="1" dirty="0"/>
              <a:t>- فحص النظر </a:t>
            </a:r>
            <a:r>
              <a:rPr lang="ar-AE" b="1" dirty="0">
                <a:solidFill>
                  <a:srgbClr val="C00000"/>
                </a:solidFill>
              </a:rPr>
              <a:t>(لايقبل عنه نسخة)</a:t>
            </a:r>
          </a:p>
          <a:p>
            <a:pPr algn="just" rtl="1">
              <a:lnSpc>
                <a:spcPct val="200000"/>
              </a:lnSpc>
            </a:pPr>
            <a:r>
              <a:rPr lang="ar-AE" dirty="0" smtClean="0"/>
              <a:t>   </a:t>
            </a:r>
            <a:r>
              <a:rPr lang="ar-AE" b="1" dirty="0"/>
              <a:t>- فحص (</a:t>
            </a:r>
            <a:r>
              <a:rPr lang="en-US" dirty="0" err="1" smtClean="0"/>
              <a:t>cbc</a:t>
            </a:r>
            <a:r>
              <a:rPr lang="ar-AE" dirty="0" smtClean="0"/>
              <a:t>) </a:t>
            </a:r>
            <a:r>
              <a:rPr lang="ar-AE" b="1" dirty="0">
                <a:solidFill>
                  <a:srgbClr val="C00000"/>
                </a:solidFill>
              </a:rPr>
              <a:t>(لايقبل عنه نسخة</a:t>
            </a:r>
            <a:r>
              <a:rPr lang="ar-AE" b="1" dirty="0" smtClean="0">
                <a:solidFill>
                  <a:srgbClr val="C00000"/>
                </a:solidFill>
              </a:rPr>
              <a:t>)</a:t>
            </a:r>
          </a:p>
          <a:p>
            <a:pPr marL="285750" indent="-285750" algn="just" rtl="1">
              <a:lnSpc>
                <a:spcPct val="200000"/>
              </a:lnSpc>
              <a:buFontTx/>
              <a:buChar char="-"/>
            </a:pPr>
            <a:r>
              <a:rPr lang="ar-IQ" b="1" dirty="0"/>
              <a:t>وصل مباشرة (من صندوق التعليم العالي في كليتنا)</a:t>
            </a:r>
          </a:p>
          <a:p>
            <a:pPr marL="285750" indent="-285750" algn="just" rtl="1">
              <a:lnSpc>
                <a:spcPct val="200000"/>
              </a:lnSpc>
              <a:buFontTx/>
              <a:buChar char="-"/>
            </a:pPr>
            <a:r>
              <a:rPr lang="ar-IQ" b="1" dirty="0"/>
              <a:t>صور شخصية للطالب (عدد 6)</a:t>
            </a:r>
          </a:p>
          <a:p>
            <a:pPr algn="just" rtl="1">
              <a:lnSpc>
                <a:spcPct val="200000"/>
              </a:lnSpc>
            </a:pPr>
            <a:r>
              <a:rPr lang="ar-IQ" b="1" dirty="0"/>
              <a:t>-   نسخة من نتائج </a:t>
            </a:r>
            <a:r>
              <a:rPr lang="ar-IQ" b="1" dirty="0"/>
              <a:t>القبول </a:t>
            </a:r>
            <a:r>
              <a:rPr lang="ar-IQ" b="1" dirty="0" smtClean="0"/>
              <a:t>المركزي للطالب والمعلنة </a:t>
            </a:r>
            <a:r>
              <a:rPr lang="ar-IQ" b="1" dirty="0"/>
              <a:t>على الموقع الإلكتروني الرسمي </a:t>
            </a:r>
            <a:r>
              <a:rPr lang="ar-IQ" b="1" dirty="0"/>
              <a:t>للوازرة</a:t>
            </a:r>
            <a:endParaRPr lang="ar-IQ" b="1" dirty="0"/>
          </a:p>
          <a:p>
            <a:pPr marL="285750" indent="-285750" algn="just" rtl="1">
              <a:lnSpc>
                <a:spcPct val="200000"/>
              </a:lnSpc>
              <a:buFontTx/>
              <a:buChar char="-"/>
            </a:pPr>
            <a:r>
              <a:rPr lang="ar-IQ" b="1" dirty="0"/>
              <a:t>نسخة </a:t>
            </a:r>
            <a:r>
              <a:rPr lang="ar-IQ" b="1" dirty="0"/>
              <a:t>ملونة </a:t>
            </a:r>
            <a:r>
              <a:rPr lang="ar-IQ" b="1" dirty="0"/>
              <a:t>عن </a:t>
            </a:r>
            <a:r>
              <a:rPr lang="ar-AE" b="1" dirty="0"/>
              <a:t>المستمسكات </a:t>
            </a:r>
            <a:r>
              <a:rPr lang="ar-AE" b="1" dirty="0" smtClean="0"/>
              <a:t>الثبوتية</a:t>
            </a:r>
            <a:r>
              <a:rPr lang="ar-IQ" b="1" dirty="0" smtClean="0"/>
              <a:t> للطالب (البطاقة الوطنية الموحدة، بطاقة لسكن، البطاقة التموينية)</a:t>
            </a:r>
          </a:p>
          <a:p>
            <a:pPr marL="285750" indent="-285750" algn="just" rtl="1">
              <a:lnSpc>
                <a:spcPct val="200000"/>
              </a:lnSpc>
              <a:buFontTx/>
              <a:buChar char="-"/>
            </a:pPr>
            <a:endParaRPr lang="ar-IQ" dirty="0"/>
          </a:p>
          <a:p>
            <a:pPr marL="285750" indent="-285750" algn="r" rtl="1">
              <a:buFontTx/>
              <a:buChar char="-"/>
            </a:pP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6830648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0">
        <p14:ferris dir="l"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4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 trans="99000" size="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152399"/>
            <a:ext cx="990600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IQ" sz="3600" b="1" dirty="0" smtClean="0">
                <a:solidFill>
                  <a:schemeClr val="tx2">
                    <a:lumMod val="50000"/>
                  </a:schemeClr>
                </a:solidFill>
                <a:cs typeface="PT Bold Dusky" panose="02010400000000000000" pitchFamily="2" charset="-78"/>
              </a:rPr>
              <a:t>المستمسكات المطلوبة لتسجيل طلبة </a:t>
            </a:r>
            <a:br>
              <a:rPr lang="ar-IQ" sz="3600" b="1" dirty="0" smtClean="0">
                <a:solidFill>
                  <a:schemeClr val="tx2">
                    <a:lumMod val="50000"/>
                  </a:schemeClr>
                </a:solidFill>
                <a:cs typeface="PT Bold Dusky" panose="02010400000000000000" pitchFamily="2" charset="-78"/>
              </a:rPr>
            </a:br>
            <a:r>
              <a:rPr lang="ar-IQ" sz="3600" b="1" dirty="0" smtClean="0">
                <a:solidFill>
                  <a:schemeClr val="tx2">
                    <a:lumMod val="50000"/>
                  </a:schemeClr>
                </a:solidFill>
                <a:cs typeface="PT Bold Dusky" panose="02010400000000000000" pitchFamily="2" charset="-78"/>
              </a:rPr>
              <a:t>قبول </a:t>
            </a:r>
            <a:r>
              <a:rPr lang="ar-IQ" sz="3600" b="1" dirty="0">
                <a:solidFill>
                  <a:schemeClr val="tx2">
                    <a:lumMod val="50000"/>
                  </a:schemeClr>
                </a:solidFill>
                <a:cs typeface="PT Bold Dusky" panose="02010400000000000000" pitchFamily="2" charset="-78"/>
              </a:rPr>
              <a:t>التعليم الحكومي </a:t>
            </a:r>
            <a:r>
              <a:rPr lang="ar-IQ" sz="3600" b="1" dirty="0" smtClean="0">
                <a:solidFill>
                  <a:schemeClr val="tx2">
                    <a:lumMod val="50000"/>
                  </a:schemeClr>
                </a:solidFill>
                <a:cs typeface="PT Bold Dusky" panose="02010400000000000000" pitchFamily="2" charset="-78"/>
              </a:rPr>
              <a:t>الخاص/ قبول الدراسة المسائية</a:t>
            </a:r>
            <a:endParaRPr lang="ar-IQ" sz="3600" b="1" dirty="0">
              <a:solidFill>
                <a:schemeClr val="tx2">
                  <a:lumMod val="50000"/>
                </a:schemeClr>
              </a:solidFill>
              <a:cs typeface="PT Bold Dusky" panose="02010400000000000000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" y="1276529"/>
            <a:ext cx="9601200" cy="646330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 algn="r" rtl="1">
              <a:lnSpc>
                <a:spcPct val="150000"/>
              </a:lnSpc>
              <a:buFontTx/>
              <a:buChar char="-"/>
            </a:pPr>
            <a:r>
              <a:rPr lang="ar-AE" sz="2000" b="1" dirty="0" smtClean="0"/>
              <a:t>يتم تسديد القسط الاول من الاجور الدراسية  (مراجعه صندوق التعليم العالي في كليتنا)</a:t>
            </a:r>
          </a:p>
          <a:p>
            <a:pPr algn="r" rtl="1">
              <a:lnSpc>
                <a:spcPct val="150000"/>
              </a:lnSpc>
            </a:pPr>
            <a:r>
              <a:rPr lang="ar-AE" sz="2000" b="1" dirty="0" smtClean="0"/>
              <a:t>                                                       (وبخلافه لا يتم تسجيل الطالب )</a:t>
            </a:r>
          </a:p>
          <a:p>
            <a:pPr marL="285750" indent="-285750" algn="r" rtl="1">
              <a:lnSpc>
                <a:spcPct val="150000"/>
              </a:lnSpc>
              <a:buFontTx/>
              <a:buChar char="-"/>
            </a:pPr>
            <a:r>
              <a:rPr lang="ar-AE" sz="2000" b="1" dirty="0" smtClean="0"/>
              <a:t>تأييد </a:t>
            </a:r>
            <a:r>
              <a:rPr lang="ar-AE" sz="2000" b="1" dirty="0"/>
              <a:t>بالدرجات الاصلي </a:t>
            </a:r>
            <a:r>
              <a:rPr lang="ar-AE" sz="2000" b="1" dirty="0" smtClean="0"/>
              <a:t> للطالب </a:t>
            </a:r>
            <a:r>
              <a:rPr lang="ar-AE" sz="2000" b="1" dirty="0" smtClean="0">
                <a:solidFill>
                  <a:srgbClr val="C00000"/>
                </a:solidFill>
              </a:rPr>
              <a:t>(لايقبل عنه نسخة)</a:t>
            </a:r>
            <a:br>
              <a:rPr lang="ar-AE" sz="2000" b="1" dirty="0" smtClean="0">
                <a:solidFill>
                  <a:srgbClr val="C00000"/>
                </a:solidFill>
              </a:rPr>
            </a:br>
            <a:r>
              <a:rPr lang="ar-AE" sz="2000" b="1" dirty="0"/>
              <a:t>           (يتم اعتماده لحين جلب الوثيقة الاصلية(ذات الفسفورة) وبخلافه سيتم الغاء قبول الطالب في الكل</a:t>
            </a:r>
            <a:r>
              <a:rPr lang="ar-AE" sz="2000" b="1" dirty="0"/>
              <a:t>ية</a:t>
            </a:r>
            <a:r>
              <a:rPr lang="ar-AE" sz="2000" b="1" dirty="0"/>
              <a:t>)</a:t>
            </a:r>
          </a:p>
          <a:p>
            <a:pPr marL="285750" indent="-285750" algn="just" rtl="1">
              <a:lnSpc>
                <a:spcPct val="150000"/>
              </a:lnSpc>
              <a:buFontTx/>
              <a:buChar char="-"/>
            </a:pPr>
            <a:r>
              <a:rPr lang="ar-AE" sz="2000" b="1" dirty="0"/>
              <a:t>الفحص الطبي:- ويشمل</a:t>
            </a:r>
          </a:p>
          <a:p>
            <a:pPr algn="just" rtl="1">
              <a:lnSpc>
                <a:spcPct val="150000"/>
              </a:lnSpc>
            </a:pPr>
            <a:r>
              <a:rPr lang="ar-AE" sz="2000" dirty="0"/>
              <a:t> </a:t>
            </a:r>
            <a:r>
              <a:rPr lang="ar-AE" sz="2000" dirty="0" smtClean="0"/>
              <a:t>  </a:t>
            </a:r>
            <a:r>
              <a:rPr lang="ar-AE" sz="2000" b="1" dirty="0"/>
              <a:t>- فحص النظر </a:t>
            </a:r>
            <a:r>
              <a:rPr lang="ar-AE" sz="2000" b="1" dirty="0">
                <a:solidFill>
                  <a:srgbClr val="C00000"/>
                </a:solidFill>
              </a:rPr>
              <a:t>(لايقبل عنه نسخة)</a:t>
            </a:r>
          </a:p>
          <a:p>
            <a:pPr algn="just" rtl="1">
              <a:lnSpc>
                <a:spcPct val="150000"/>
              </a:lnSpc>
            </a:pPr>
            <a:r>
              <a:rPr lang="ar-AE" sz="2000" dirty="0" smtClean="0"/>
              <a:t>   </a:t>
            </a:r>
            <a:r>
              <a:rPr lang="ar-AE" sz="2000" b="1" dirty="0"/>
              <a:t>- فحص (</a:t>
            </a:r>
            <a:r>
              <a:rPr lang="en-US" sz="2000" dirty="0" err="1" smtClean="0"/>
              <a:t>cbc</a:t>
            </a:r>
            <a:r>
              <a:rPr lang="ar-AE" sz="2000" dirty="0" smtClean="0"/>
              <a:t>) </a:t>
            </a:r>
            <a:r>
              <a:rPr lang="ar-AE" sz="2000" b="1" dirty="0">
                <a:solidFill>
                  <a:srgbClr val="C00000"/>
                </a:solidFill>
              </a:rPr>
              <a:t>(لايقبل عنه نسخة</a:t>
            </a:r>
            <a:r>
              <a:rPr lang="ar-AE" sz="2000" b="1" dirty="0" smtClean="0">
                <a:solidFill>
                  <a:srgbClr val="C00000"/>
                </a:solidFill>
              </a:rPr>
              <a:t>)</a:t>
            </a:r>
          </a:p>
          <a:p>
            <a:pPr marL="285750" indent="-285750" algn="just" rtl="1">
              <a:lnSpc>
                <a:spcPct val="150000"/>
              </a:lnSpc>
              <a:buFontTx/>
              <a:buChar char="-"/>
            </a:pPr>
            <a:r>
              <a:rPr lang="ar-IQ" sz="2000" b="1" dirty="0"/>
              <a:t>وصل مباشرة (من صندوق التعليم العالي في كليتنا)</a:t>
            </a:r>
          </a:p>
          <a:p>
            <a:pPr marL="285750" indent="-285750" algn="just" rtl="1">
              <a:lnSpc>
                <a:spcPct val="150000"/>
              </a:lnSpc>
              <a:buFontTx/>
              <a:buChar char="-"/>
            </a:pPr>
            <a:r>
              <a:rPr lang="ar-IQ" sz="2000" b="1" dirty="0"/>
              <a:t>صور شخصية للطالب (عدد 6)</a:t>
            </a:r>
          </a:p>
          <a:p>
            <a:pPr algn="just" rtl="1">
              <a:lnSpc>
                <a:spcPct val="150000"/>
              </a:lnSpc>
            </a:pPr>
            <a:r>
              <a:rPr lang="ar-IQ" sz="2000" b="1" dirty="0"/>
              <a:t>-   نسخة من نتائج </a:t>
            </a:r>
            <a:r>
              <a:rPr lang="ar-IQ" sz="2000" b="1" dirty="0"/>
              <a:t>القبول </a:t>
            </a:r>
            <a:r>
              <a:rPr lang="ar-IQ" sz="2000" b="1" dirty="0" smtClean="0"/>
              <a:t>المركزي للطالب والمعلنة </a:t>
            </a:r>
            <a:r>
              <a:rPr lang="ar-IQ" sz="2000" b="1" dirty="0"/>
              <a:t>على الموقع الإلكتروني الرسمي </a:t>
            </a:r>
            <a:r>
              <a:rPr lang="ar-IQ" sz="2000" b="1" dirty="0"/>
              <a:t>للوازرة</a:t>
            </a:r>
            <a:endParaRPr lang="ar-IQ" sz="2000" b="1" dirty="0"/>
          </a:p>
          <a:p>
            <a:pPr marL="285750" indent="-285750" algn="just" rtl="1">
              <a:lnSpc>
                <a:spcPct val="150000"/>
              </a:lnSpc>
              <a:buFontTx/>
              <a:buChar char="-"/>
            </a:pPr>
            <a:r>
              <a:rPr lang="ar-IQ" sz="2000" b="1" dirty="0"/>
              <a:t>نسخة </a:t>
            </a:r>
            <a:r>
              <a:rPr lang="ar-IQ" sz="2000" b="1" dirty="0"/>
              <a:t>ملونة </a:t>
            </a:r>
            <a:r>
              <a:rPr lang="ar-IQ" sz="2000" b="1" dirty="0"/>
              <a:t>عن </a:t>
            </a:r>
            <a:r>
              <a:rPr lang="ar-AE" sz="2000" b="1" dirty="0"/>
              <a:t>المستمسكات </a:t>
            </a:r>
            <a:r>
              <a:rPr lang="ar-AE" sz="2000" b="1" dirty="0" smtClean="0"/>
              <a:t>الثبوتية</a:t>
            </a:r>
            <a:r>
              <a:rPr lang="ar-IQ" sz="2000" b="1" dirty="0" smtClean="0"/>
              <a:t> للطالب (البطاقة الوطنية الموحدة، بطاقة لسكن، البطاقة التموينية)</a:t>
            </a:r>
          </a:p>
          <a:p>
            <a:pPr marL="285750" indent="-285750" algn="just" rtl="1">
              <a:lnSpc>
                <a:spcPct val="150000"/>
              </a:lnSpc>
              <a:buFontTx/>
              <a:buChar char="-"/>
            </a:pPr>
            <a:r>
              <a:rPr lang="ar-IQ" sz="2000" b="1" dirty="0"/>
              <a:t> </a:t>
            </a:r>
            <a:r>
              <a:rPr lang="ar-IQ" sz="2000" b="1" dirty="0" smtClean="0"/>
              <a:t>الكفيل الضامن</a:t>
            </a:r>
          </a:p>
          <a:p>
            <a:pPr marL="285750" indent="-285750" algn="just" rtl="1">
              <a:lnSpc>
                <a:spcPct val="150000"/>
              </a:lnSpc>
              <a:buFontTx/>
              <a:buChar char="-"/>
            </a:pPr>
            <a:endParaRPr lang="ar-IQ" dirty="0"/>
          </a:p>
          <a:p>
            <a:pPr marL="285750" indent="-285750" algn="r" rtl="1">
              <a:lnSpc>
                <a:spcPct val="150000"/>
              </a:lnSpc>
              <a:buFontTx/>
              <a:buChar char="-"/>
            </a:pP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4309795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0">
        <p14:ferris dir="l"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674</TotalTime>
  <Words>85</Words>
  <Application>Microsoft Office PowerPoint</Application>
  <PresentationFormat>A4 Paper (210x297 mm)</PresentationFormat>
  <Paragraphs>32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pc</cp:lastModifiedBy>
  <cp:revision>53</cp:revision>
  <dcterms:created xsi:type="dcterms:W3CDTF">2006-08-16T00:00:00Z</dcterms:created>
  <dcterms:modified xsi:type="dcterms:W3CDTF">2026-07-21T23:02:24Z</dcterms:modified>
</cp:coreProperties>
</file>