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7" r:id="rId2"/>
    <p:sldId id="256" r:id="rId3"/>
    <p:sldId id="258" r:id="rId4"/>
    <p:sldId id="259" r:id="rId5"/>
  </p:sldIdLst>
  <p:sldSz cx="9906000" cy="6858000" type="A4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Rg st="1" end="5"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7" autoAdjust="0"/>
    <p:restoredTop sz="94605" autoAdjust="0"/>
  </p:normalViewPr>
  <p:slideViewPr>
    <p:cSldViewPr>
      <p:cViewPr varScale="1">
        <p:scale>
          <a:sx n="82" d="100"/>
          <a:sy n="82" d="100"/>
        </p:scale>
        <p:origin x="-1277" y="-91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-2045" y="-77"/>
      </p:cViewPr>
      <p:guideLst>
        <p:guide orient="horz" pos="2160"/>
        <p:guide pos="288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518160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F90B5C90-26DC-43BC-8D28-257B6DF3BDAD}" type="datetimeFigureOut">
              <a:rPr lang="ar-IQ" smtClean="0"/>
              <a:t>10/02/1448</a:t>
            </a:fld>
            <a:endParaRPr lang="ar-IQ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714625" y="514350"/>
            <a:ext cx="371475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IQ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518160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AB1BC3D1-9E3A-4D73-9B37-7D82086FA470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7318646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BC3D1-9E3A-4D73-9B37-7D82086FA470}" type="slidenum">
              <a:rPr lang="ar-IQ" smtClean="0"/>
              <a:t>1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3853673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51663-FFB2-40F6-BB10-40AEA565FBA4}" type="datetime1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10000">
        <p14:ferris dir="l"/>
      </p:transition>
    </mc:Choice>
    <mc:Fallback xmlns="">
      <p:transition spd="slow" advClick="0" advTm="10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1C6B5-6D35-4B88-B223-8EA7A902AA9B}" type="datetime1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10000">
        <p14:ferris dir="l"/>
      </p:transition>
    </mc:Choice>
    <mc:Fallback xmlns="">
      <p:transition spd="slow" advClick="0" advTm="10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76383-0573-4692-950D-67964516B498}" type="datetime1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10000">
        <p14:ferris dir="l"/>
      </p:transition>
    </mc:Choice>
    <mc:Fallback xmlns="">
      <p:transition spd="slow" advClick="0" advTm="10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99355-3A68-4009-A3FE-BA5DC550DF35}" type="datetime1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10000">
        <p14:ferris dir="l"/>
      </p:transition>
    </mc:Choice>
    <mc:Fallback xmlns="">
      <p:transition spd="slow" advClick="0" advTm="10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8710A-17DB-4D3E-B3E8-91E6E283A912}" type="datetime1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10000">
        <p14:ferris dir="l"/>
      </p:transition>
    </mc:Choice>
    <mc:Fallback xmlns="">
      <p:transition spd="slow" advClick="0" advTm="10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EF8B2-6B60-4EC2-813D-575556433E56}" type="datetime1">
              <a:rPr lang="en-US" smtClean="0"/>
              <a:t>7/25/2026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10000">
        <p14:ferris dir="l"/>
      </p:transition>
    </mc:Choice>
    <mc:Fallback xmlns="">
      <p:transition spd="slow" advClick="0" advTm="10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DBEA0-0D8D-4B08-9B04-3E9AAA8D6C43}" type="datetime1">
              <a:rPr lang="en-US" smtClean="0"/>
              <a:t>7/25/2026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10000">
        <p14:ferris dir="l"/>
      </p:transition>
    </mc:Choice>
    <mc:Fallback xmlns="">
      <p:transition spd="slow" advClick="0" advTm="10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012B2-583A-482F-9A70-A65A32D02A76}" type="datetime1">
              <a:rPr lang="en-US" smtClean="0"/>
              <a:t>7/25/2026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10000">
        <p14:ferris dir="l"/>
      </p:transition>
    </mc:Choice>
    <mc:Fallback xmlns="">
      <p:transition spd="slow" advClick="0" advTm="10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7EBA8-EA9F-474C-AC7A-0447079E9E7F}" type="datetime1">
              <a:rPr lang="en-US" smtClean="0"/>
              <a:t>7/25/2026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10000">
        <p14:ferris dir="l"/>
      </p:transition>
    </mc:Choice>
    <mc:Fallback xmlns="">
      <p:transition spd="slow" advClick="0" advTm="10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CA868-193E-43CA-A3E8-02A1130A1302}" type="datetime1">
              <a:rPr lang="en-US" smtClean="0"/>
              <a:t>7/25/2026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10000">
        <p14:ferris dir="l"/>
      </p:transition>
    </mc:Choice>
    <mc:Fallback xmlns="">
      <p:transition spd="slow" advClick="0" advTm="10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C12D0-8F9A-4F53-9A2A-F88FBBB53571}" type="datetime1">
              <a:rPr lang="en-US" smtClean="0"/>
              <a:t>7/25/2026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10000">
        <p14:ferris dir="l"/>
      </p:transition>
    </mc:Choice>
    <mc:Fallback xmlns="">
      <p:transition spd="slow" advClick="0" advTm="10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3ADEC0-3E1F-4F26-A07A-3A714A19AE2F}" type="datetime1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3000" advClick="0" advTm="10000">
        <p14:ferris dir="l"/>
      </p:transition>
    </mc:Choice>
    <mc:Fallback xmlns="">
      <p:transition spd="slow" advClick="0" advTm="10000">
        <p:fade/>
      </p:transition>
    </mc:Fallback>
  </mc:AlternateConten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alphaModFix amt="99000"/>
            <a:lum bright="70000" contrast="-70000"/>
          </a:blip>
          <a:srcRect/>
          <a:stretch>
            <a:fillRect l="-12000"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0" y="381000"/>
            <a:ext cx="8252927" cy="1200329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</p:spPr>
        <p:txBody>
          <a:bodyPr wrap="square" rtlCol="1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l" rtl="1"/>
            <a:r>
              <a:rPr lang="en-US" sz="2400" b="1" cap="all" dirty="0">
                <a:ln w="0"/>
                <a:solidFill>
                  <a:schemeClr val="accent6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Northern Technical </a:t>
            </a:r>
            <a:r>
              <a:rPr lang="en-US" sz="2400" b="1" cap="all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University</a:t>
            </a:r>
          </a:p>
          <a:p>
            <a:pPr algn="l" rtl="1"/>
            <a:r>
              <a:rPr lang="en-US" sz="2400" b="1" cap="all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en-US" sz="2400" b="1" cap="all" dirty="0">
                <a:ln w="0"/>
                <a:solidFill>
                  <a:schemeClr val="accent6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College of Engineering </a:t>
            </a:r>
            <a:r>
              <a:rPr lang="en-US" sz="2400" b="1" cap="all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Technology/Mosul</a:t>
            </a:r>
            <a:br>
              <a:rPr lang="en-US" sz="2400" b="1" cap="all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en-US" sz="2400" b="1" cap="all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en-US" sz="2400" b="1" cap="all" dirty="0">
                <a:ln w="0"/>
                <a:solidFill>
                  <a:schemeClr val="accent6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Student Affairs and Registration </a:t>
            </a:r>
            <a:r>
              <a:rPr lang="en-US" sz="2400" b="1" cap="all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 Division</a:t>
            </a:r>
            <a:endParaRPr lang="ar-IQ" sz="2400" b="1" cap="all" dirty="0">
              <a:ln w="0"/>
              <a:solidFill>
                <a:schemeClr val="accent6">
                  <a:lumMod val="5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555" y="2514600"/>
            <a:ext cx="9829800" cy="29238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Welcome to your college, your second home and your launching pad towards building a promising future</a:t>
            </a:r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.</a:t>
            </a:r>
            <a:b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</a:br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Welcome to the engineers of tomorrow and the 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change makers your </a:t>
            </a: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first step towards scientific and technological excellence begins here.</a:t>
            </a:r>
            <a:b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</a:b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"Our academic journey is completed with your participation. We welcome our dear students to their academic institution and wish them a distinguished academic year."</a:t>
            </a:r>
            <a:endParaRPr lang="ar-IQ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9864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10000">
        <p14:ferris dir="l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3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9000"/>
            <a:lum bright="70000" contrast="-70000"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20216" y="1575318"/>
            <a:ext cx="9906000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en-US" sz="3600" b="1" dirty="0">
                <a:cs typeface="PT Bold Dusky" panose="02010400000000000000" pitchFamily="2" charset="-78"/>
              </a:rPr>
              <a:t>Required documents for registering new students for the academic year 2025-2026</a:t>
            </a:r>
            <a:endParaRPr lang="en-US" sz="3600" b="1" dirty="0">
              <a:cs typeface="PT Bold Dusky" panose="02010400000000000000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172200" y="3505200"/>
            <a:ext cx="35814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cs typeface="PT Bold Dusky" panose="02010400000000000000" pitchFamily="2" charset="-78"/>
              </a:rPr>
              <a:t>General Admission</a:t>
            </a:r>
            <a:endParaRPr lang="ar-IQ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152400" y="3581400"/>
            <a:ext cx="5410200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algn="ctr">
              <a:defRPr sz="3200" b="1">
                <a:solidFill>
                  <a:srgbClr val="FF0000"/>
                </a:solidFill>
                <a:cs typeface="PT Bold Dusky" panose="02010400000000000000" pitchFamily="2" charset="-78"/>
              </a:defRPr>
            </a:lvl1pPr>
          </a:lstStyle>
          <a:p>
            <a:r>
              <a:rPr lang="en-US" sz="2400" dirty="0"/>
              <a:t>Acceptance of private government </a:t>
            </a:r>
            <a:r>
              <a:rPr lang="en-US" sz="2400" dirty="0" smtClean="0"/>
              <a:t>education Acceptance </a:t>
            </a:r>
            <a:r>
              <a:rPr lang="en-US" sz="2400" dirty="0"/>
              <a:t>of evening studies</a:t>
            </a:r>
            <a:endParaRPr lang="ar-IQ" sz="2400" dirty="0"/>
          </a:p>
        </p:txBody>
      </p:sp>
    </p:spTree>
    <p:extLst>
      <p:ext uri="{BB962C8B-B14F-4D97-AF65-F5344CB8AC3E}">
        <p14:creationId xmlns:p14="http://schemas.microsoft.com/office/powerpoint/2010/main" val="916775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10000">
        <p14:ferris dir="l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2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750"/>
                            </p:stCondLst>
                            <p:childTnLst>
                              <p:par>
                                <p:cTn id="19" presetID="31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3" grpId="0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0" y="152400"/>
            <a:ext cx="9906000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en-US" sz="3600" b="1" dirty="0">
                <a:solidFill>
                  <a:srgbClr val="C00000"/>
                </a:solidFill>
                <a:latin typeface="Adobe Gothic Std B" pitchFamily="34" charset="-128"/>
                <a:ea typeface="Adobe Gothic Std B" pitchFamily="34" charset="-128"/>
                <a:cs typeface="PT Bold Dusky" panose="02010400000000000000" pitchFamily="2" charset="-78"/>
              </a:rPr>
              <a:t>Documents required for registering students in general government admissions</a:t>
            </a:r>
            <a:endParaRPr lang="en-US" sz="3600" b="1" dirty="0">
              <a:solidFill>
                <a:srgbClr val="C00000"/>
              </a:solidFill>
              <a:latin typeface="Adobe Gothic Std B" pitchFamily="34" charset="-128"/>
              <a:ea typeface="Adobe Gothic Std B" pitchFamily="34" charset="-128"/>
              <a:cs typeface="PT Bold Dusky" panose="02010400000000000000" pitchFamily="2" charset="-78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1219200"/>
            <a:ext cx="9601200" cy="531549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285750" indent="-285750">
              <a:lnSpc>
                <a:spcPct val="200000"/>
              </a:lnSpc>
              <a:buFontTx/>
              <a:buChar char="-"/>
            </a:pPr>
            <a:r>
              <a:rPr lang="en-US" sz="1600" b="1" dirty="0"/>
              <a:t>Original student grade confirmation </a:t>
            </a:r>
            <a:r>
              <a:rPr lang="en-US" sz="1600" b="1" dirty="0">
                <a:solidFill>
                  <a:srgbClr val="C00000"/>
                </a:solidFill>
              </a:rPr>
              <a:t>(copies are not accepted)</a:t>
            </a:r>
            <a:r>
              <a:rPr lang="ar-AE" sz="1600" b="1" dirty="0" smtClean="0">
                <a:solidFill>
                  <a:srgbClr val="C00000"/>
                </a:solidFill>
              </a:rPr>
              <a:t/>
            </a:r>
            <a:br>
              <a:rPr lang="ar-AE" sz="1600" b="1" dirty="0" smtClean="0">
                <a:solidFill>
                  <a:srgbClr val="C00000"/>
                </a:solidFill>
              </a:rPr>
            </a:br>
            <a:r>
              <a:rPr lang="ar-AE" sz="1400" b="1" dirty="0" smtClean="0"/>
              <a:t> </a:t>
            </a:r>
            <a:r>
              <a:rPr lang="en-US" sz="1400" b="1" dirty="0"/>
              <a:t>(It is accepted until the original document (with the phosphorescent stamp) is brought, otherwise the student's admission to the college will be cancelled)</a:t>
            </a:r>
            <a:endParaRPr lang="ar-AE" sz="1400" b="1" dirty="0" smtClean="0"/>
          </a:p>
          <a:p>
            <a:pPr marL="285750" indent="-285750">
              <a:lnSpc>
                <a:spcPct val="200000"/>
              </a:lnSpc>
              <a:buFontTx/>
              <a:buChar char="-"/>
            </a:pPr>
            <a:r>
              <a:rPr lang="en-US" sz="1600" b="1" dirty="0"/>
              <a:t>Medical examination: - </a:t>
            </a:r>
            <a:r>
              <a:rPr lang="en-US" sz="1600" b="1" dirty="0" smtClean="0"/>
              <a:t>Includes</a:t>
            </a:r>
            <a:br>
              <a:rPr lang="en-US" sz="1600" b="1" dirty="0" smtClean="0"/>
            </a:br>
            <a:r>
              <a:rPr lang="ar-AE" sz="1600" b="1" dirty="0" smtClean="0"/>
              <a:t> -  </a:t>
            </a:r>
            <a:r>
              <a:rPr lang="en-US" sz="1600" b="1" dirty="0"/>
              <a:t>Eye </a:t>
            </a:r>
            <a:r>
              <a:rPr lang="en-US" sz="1600" b="1" dirty="0" smtClean="0"/>
              <a:t>exam </a:t>
            </a:r>
            <a:r>
              <a:rPr lang="en-US" sz="1600" b="1" dirty="0">
                <a:solidFill>
                  <a:srgbClr val="C00000"/>
                </a:solidFill>
              </a:rPr>
              <a:t>(no copies accepted</a:t>
            </a:r>
            <a:r>
              <a:rPr lang="en-US" sz="1600" b="1" dirty="0" smtClean="0">
                <a:solidFill>
                  <a:srgbClr val="C00000"/>
                </a:solidFill>
              </a:rPr>
              <a:t>).</a:t>
            </a:r>
          </a:p>
          <a:p>
            <a:pPr marL="285750" indent="-285750">
              <a:lnSpc>
                <a:spcPct val="200000"/>
              </a:lnSpc>
              <a:buFontTx/>
              <a:buChar char="-"/>
            </a:pPr>
            <a:r>
              <a:rPr lang="en-US" sz="1600" b="1" dirty="0" smtClean="0"/>
              <a:t>  - (CBC</a:t>
            </a:r>
            <a:r>
              <a:rPr lang="en-US" sz="1600" b="1" dirty="0"/>
              <a:t>) test </a:t>
            </a:r>
            <a:r>
              <a:rPr lang="en-US" sz="1600" b="1" dirty="0">
                <a:solidFill>
                  <a:srgbClr val="C00000"/>
                </a:solidFill>
              </a:rPr>
              <a:t>(no copies accepted</a:t>
            </a:r>
            <a:r>
              <a:rPr lang="en-US" sz="1600" b="1" dirty="0" smtClean="0">
                <a:solidFill>
                  <a:srgbClr val="C00000"/>
                </a:solidFill>
              </a:rPr>
              <a:t>).</a:t>
            </a:r>
          </a:p>
          <a:p>
            <a:pPr marL="285750" indent="-285750">
              <a:lnSpc>
                <a:spcPct val="200000"/>
              </a:lnSpc>
              <a:buFontTx/>
              <a:buChar char="-"/>
            </a:pPr>
            <a:r>
              <a:rPr lang="en-US" sz="1600" b="1" dirty="0" smtClean="0"/>
              <a:t>Received </a:t>
            </a:r>
            <a:r>
              <a:rPr lang="en-US" sz="1600" b="1" dirty="0"/>
              <a:t>directly (from our college's Higher Education Fund</a:t>
            </a:r>
            <a:r>
              <a:rPr lang="en-US" sz="1600" b="1" dirty="0" smtClean="0"/>
              <a:t>).</a:t>
            </a:r>
          </a:p>
          <a:p>
            <a:pPr marL="285750" indent="-285750">
              <a:lnSpc>
                <a:spcPct val="200000"/>
              </a:lnSpc>
              <a:buFontTx/>
              <a:buChar char="-"/>
            </a:pPr>
            <a:r>
              <a:rPr lang="en-US" sz="1600" b="1" dirty="0"/>
              <a:t>Personal photos of the student (6 photos)</a:t>
            </a:r>
            <a:endParaRPr lang="en-US" sz="1600" b="1" dirty="0" smtClean="0"/>
          </a:p>
          <a:p>
            <a:pPr marL="285750" indent="-285750">
              <a:lnSpc>
                <a:spcPct val="200000"/>
              </a:lnSpc>
              <a:buFontTx/>
              <a:buChar char="-"/>
            </a:pPr>
            <a:r>
              <a:rPr lang="en-US" sz="1600" b="1" dirty="0"/>
              <a:t>A copy of the student's central admission results, published on the ministry's official website</a:t>
            </a:r>
            <a:r>
              <a:rPr lang="en-US" sz="1600" b="1" dirty="0" smtClean="0"/>
              <a:t>.</a:t>
            </a:r>
          </a:p>
          <a:p>
            <a:pPr marL="285750" indent="-285750">
              <a:lnSpc>
                <a:spcPct val="200000"/>
              </a:lnSpc>
              <a:buFontTx/>
              <a:buChar char="-"/>
            </a:pPr>
            <a:r>
              <a:rPr lang="en-US" sz="1600" b="1" dirty="0"/>
              <a:t>A colored copy of the student's identification documents (National Unified Card, Residence Card, Ration Card</a:t>
            </a:r>
            <a:r>
              <a:rPr lang="en-US" sz="1600" b="1" dirty="0" smtClean="0"/>
              <a:t>)</a:t>
            </a:r>
            <a:endParaRPr lang="ar-AE" sz="1600" b="1" dirty="0"/>
          </a:p>
        </p:txBody>
      </p:sp>
    </p:spTree>
    <p:extLst>
      <p:ext uri="{BB962C8B-B14F-4D97-AF65-F5344CB8AC3E}">
        <p14:creationId xmlns:p14="http://schemas.microsoft.com/office/powerpoint/2010/main" val="683064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10000">
        <p14:ferris dir="l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4000"/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Marker trans="99000" size="0"/>
                    </a14:imgEffect>
                  </a14:imgLayer>
                </a14:imgProps>
              </a:ext>
            </a:extLst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6436" y="0"/>
            <a:ext cx="9906000" cy="89255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Adobe Gothic Std B" pitchFamily="34" charset="-128"/>
                <a:ea typeface="Adobe Gothic Std B" pitchFamily="34" charset="-128"/>
                <a:cs typeface="PT Bold Dusky" panose="02010400000000000000" pitchFamily="2" charset="-78"/>
              </a:rPr>
              <a:t>Required documents for student </a:t>
            </a:r>
            <a:r>
              <a:rPr lang="en-US" sz="2800" b="1" dirty="0" smtClean="0">
                <a:solidFill>
                  <a:srgbClr val="C00000"/>
                </a:solidFill>
                <a:latin typeface="Adobe Gothic Std B" pitchFamily="34" charset="-128"/>
                <a:ea typeface="Adobe Gothic Std B" pitchFamily="34" charset="-128"/>
                <a:cs typeface="PT Bold Dusky" panose="02010400000000000000" pitchFamily="2" charset="-78"/>
              </a:rPr>
              <a:t>registration</a:t>
            </a:r>
            <a:br>
              <a:rPr lang="en-US" sz="2800" b="1" dirty="0" smtClean="0">
                <a:solidFill>
                  <a:srgbClr val="C00000"/>
                </a:solidFill>
                <a:latin typeface="Adobe Gothic Std B" pitchFamily="34" charset="-128"/>
                <a:ea typeface="Adobe Gothic Std B" pitchFamily="34" charset="-128"/>
                <a:cs typeface="PT Bold Dusky" panose="02010400000000000000" pitchFamily="2" charset="-78"/>
              </a:rPr>
            </a:br>
            <a:r>
              <a:rPr lang="en-US" sz="2400" b="1" dirty="0" smtClean="0">
                <a:solidFill>
                  <a:srgbClr val="C00000"/>
                </a:solidFill>
                <a:latin typeface="Adobe Gothic Std B" pitchFamily="34" charset="-128"/>
                <a:ea typeface="Adobe Gothic Std B" pitchFamily="34" charset="-128"/>
                <a:cs typeface="PT Bold Dusky" panose="02010400000000000000" pitchFamily="2" charset="-78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Adobe Gothic Std B" pitchFamily="34" charset="-128"/>
                <a:ea typeface="Adobe Gothic Std B" pitchFamily="34" charset="-128"/>
                <a:cs typeface="PT Bold Dusky" panose="02010400000000000000" pitchFamily="2" charset="-78"/>
              </a:rPr>
              <a:t>Admission to private government education/Evening studies admission</a:t>
            </a:r>
            <a:endParaRPr lang="ar-IQ" sz="2400" b="1" dirty="0">
              <a:solidFill>
                <a:srgbClr val="C00000"/>
              </a:solidFill>
              <a:latin typeface="Adobe Gothic Std B" pitchFamily="34" charset="-128"/>
              <a:ea typeface="Adobe Gothic Std B" pitchFamily="34" charset="-128"/>
              <a:cs typeface="PT Bold Dusky" panose="02010400000000000000" pitchFamily="2" charset="-78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20" y="905069"/>
            <a:ext cx="9753600" cy="6324808"/>
          </a:xfrm>
          <a:prstGeom prst="rect">
            <a:avLst/>
          </a:prstGeom>
          <a:noFill/>
        </p:spPr>
        <p:txBody>
          <a:bodyPr wrap="square" rtlCol="1" anchor="ctr">
            <a:spAutoFit/>
          </a:bodyPr>
          <a:lstStyle/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b="1" dirty="0"/>
              <a:t>The first installment of tuition fees must be paid (please contact the Higher Education Fund at our college</a:t>
            </a:r>
            <a:r>
              <a:rPr lang="en-US" b="1" dirty="0" smtClean="0"/>
              <a:t>).</a:t>
            </a:r>
            <a:br>
              <a:rPr lang="en-US" b="1" dirty="0" smtClean="0"/>
            </a:br>
            <a:r>
              <a:rPr lang="en-US" b="1" dirty="0" smtClean="0"/>
              <a:t>                               (</a:t>
            </a:r>
            <a:r>
              <a:rPr lang="en-US" b="1" dirty="0"/>
              <a:t>Otherwise, the student will not be registered.)</a:t>
            </a:r>
            <a:endParaRPr lang="ar-AE" b="1" dirty="0" smtClean="0"/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b="1" dirty="0"/>
              <a:t>Medical examination: - Includes</a:t>
            </a:r>
            <a:br>
              <a:rPr lang="en-US" b="1" dirty="0"/>
            </a:br>
            <a:r>
              <a:rPr lang="ar-AE" b="1" dirty="0"/>
              <a:t> -  </a:t>
            </a:r>
            <a:r>
              <a:rPr lang="en-US" b="1" dirty="0"/>
              <a:t>Eye exam </a:t>
            </a:r>
            <a:r>
              <a:rPr lang="en-US" b="1" dirty="0">
                <a:solidFill>
                  <a:srgbClr val="C00000"/>
                </a:solidFill>
              </a:rPr>
              <a:t>(no copies accepted).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b="1" dirty="0"/>
              <a:t>  - (CBC) test </a:t>
            </a:r>
            <a:r>
              <a:rPr lang="en-US" b="1" dirty="0">
                <a:solidFill>
                  <a:srgbClr val="C00000"/>
                </a:solidFill>
              </a:rPr>
              <a:t>(no copies accepted).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b="1" dirty="0"/>
              <a:t>Received directly (from our college's Higher Education Fund).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b="1" dirty="0"/>
              <a:t>Personal photos of the student (6 photos)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b="1" dirty="0"/>
              <a:t>A copy of the student's central admission results, published on the ministry's official website.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b="1" dirty="0"/>
              <a:t>A colored copy of the student's identification documents (National Unified Card, Residence Card, Ration Card)</a:t>
            </a:r>
            <a:endParaRPr lang="ar-AE" b="1" dirty="0"/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en-US" b="1" dirty="0"/>
              <a:t>A color copy of the student's identification documents (national ID card, residence card, ration card</a:t>
            </a:r>
            <a:r>
              <a:rPr lang="en-US" b="1" dirty="0" smtClean="0"/>
              <a:t>)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en-US" b="1" dirty="0" smtClean="0"/>
              <a:t>Guarantor</a:t>
            </a:r>
            <a:endParaRPr lang="ar-IQ" sz="1600" b="1" dirty="0"/>
          </a:p>
          <a:p>
            <a:pPr marL="285750" indent="-285750" algn="r" rtl="1">
              <a:lnSpc>
                <a:spcPct val="150000"/>
              </a:lnSpc>
              <a:buFontTx/>
              <a:buChar char="-"/>
            </a:pP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430979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10000">
        <p14:ferris dir="l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6000"/>
                            </p:stCondLst>
                            <p:childTnLst>
                              <p:par>
                                <p:cTn id="12" presetID="31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758</TotalTime>
  <Words>97</Words>
  <Application>Microsoft Office PowerPoint</Application>
  <PresentationFormat>A4 Paper (210x297 mm)</PresentationFormat>
  <Paragraphs>29</Paragraphs>
  <Slides>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</dc:creator>
  <cp:lastModifiedBy>pc</cp:lastModifiedBy>
  <cp:revision>58</cp:revision>
  <dcterms:created xsi:type="dcterms:W3CDTF">2006-08-16T00:00:00Z</dcterms:created>
  <dcterms:modified xsi:type="dcterms:W3CDTF">2026-07-25T17:16:58Z</dcterms:modified>
</cp:coreProperties>
</file>